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binary/octet-stream"/>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jpe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jpg"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Cancer of the Esophagus and Gastroesophageal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0" bandRow="1">
                <a:tableStyleId>{5C22544A-7EE6-4342-B048-85BDC9FD1C3A}</a:tableStyleId>
              </a:tblPr>
              <a:tblGrid>
                <a:gridCol w="2743200"/>
                <a:gridCol w="2743200"/>
                <a:gridCol w="2743200"/>
              </a:tblGrid>
              <a:tr h="0">
                <a:tc>
                  <a:txBody>
                    <a:bodyPr/>
                    <a:lstStyle/>
                    <a:p>
                      <a:pPr lvl="0" indent="0" marL="0">
                        <a:buNone/>
                      </a:pPr>
                      <a:r>
                        <a:rPr b="1"/>
                        <a:t>Category</a:t>
                      </a:r>
                    </a:p>
                  </a:txBody>
                </a:tc>
                <a:tc>
                  <a:txBody>
                    <a:bodyPr/>
                    <a:lstStyle/>
                    <a:p>
                      <a:pPr lvl="0" indent="0" marL="0">
                        <a:buNone/>
                      </a:pPr>
                      <a:r>
                        <a:rPr b="1"/>
                        <a:t>Staging</a:t>
                      </a:r>
                    </a:p>
                  </a:txBody>
                </a:tc>
                <a:tc>
                  <a:txBody>
                    <a:bodyPr/>
                    <a:lstStyle/>
                    <a:p>
                      <a:pPr lvl="0" indent="0" marL="0">
                        <a:buNone/>
                      </a:pPr>
                      <a:r>
                        <a:rPr b="1"/>
                        <a:t>Treatment</a:t>
                      </a:r>
                    </a:p>
                  </a:txBody>
                </a:tc>
              </a:tr>
              <a:tr h="0">
                <a:tc>
                  <a:txBody>
                    <a:bodyPr/>
                    <a:lstStyle/>
                    <a:p>
                      <a:pPr lvl="0" indent="0" marL="0">
                        <a:buNone/>
                      </a:pPr>
                      <a:r>
                        <a:rPr/>
                        <a:t>Superficial</a:t>
                      </a:r>
                    </a:p>
                  </a:txBody>
                </a:tc>
                <a:tc>
                  <a:txBody>
                    <a:bodyPr/>
                    <a:lstStyle/>
                    <a:p>
                      <a:pPr lvl="0" indent="0" marL="0">
                        <a:buNone/>
                      </a:pPr>
                      <a:r>
                        <a:rPr/>
                        <a:t>T1</a:t>
                      </a:r>
                    </a:p>
                  </a:txBody>
                </a:tc>
                <a:tc>
                  <a:txBody>
                    <a:bodyPr/>
                    <a:lstStyle/>
                    <a:p>
                      <a:pPr lvl="0" indent="0" marL="0">
                        <a:buNone/>
                      </a:pPr>
                      <a:r>
                        <a:rPr/>
                        <a:t>Endoscopic Therapy</a:t>
                      </a:r>
                    </a:p>
                  </a:txBody>
                </a:tc>
              </a:tr>
              <a:tr h="0">
                <a:tc>
                  <a:txBody>
                    <a:bodyPr/>
                    <a:lstStyle/>
                    <a:p>
                      <a:pPr lvl="0" indent="0" marL="0">
                        <a:buNone/>
                      </a:pPr>
                      <a:r>
                        <a:rPr/>
                        <a:t>Localized</a:t>
                      </a:r>
                    </a:p>
                  </a:txBody>
                </a:tc>
                <a:tc>
                  <a:txBody>
                    <a:bodyPr/>
                    <a:lstStyle/>
                    <a:p>
                      <a:pPr lvl="0" indent="0" marL="0">
                        <a:buNone/>
                      </a:pPr>
                      <a:r>
                        <a:rPr/>
                        <a:t>T1b or T2</a:t>
                      </a:r>
                    </a:p>
                  </a:txBody>
                </a:tc>
                <a:tc>
                  <a:txBody>
                    <a:bodyPr/>
                    <a:lstStyle/>
                    <a:p>
                      <a:pPr lvl="0" indent="0" marL="0">
                        <a:buNone/>
                      </a:pPr>
                      <a:r>
                        <a:rPr/>
                        <a:t>Surgery</a:t>
                      </a:r>
                    </a:p>
                  </a:txBody>
                </a:tc>
              </a:tr>
              <a:tr h="0">
                <a:tc>
                  <a:txBody>
                    <a:bodyPr/>
                    <a:lstStyle/>
                    <a:p>
                      <a:pPr lvl="0" indent="0" marL="0">
                        <a:buNone/>
                      </a:pPr>
                      <a:r>
                        <a:rPr/>
                        <a:t>Locally-advanced</a:t>
                      </a:r>
                    </a:p>
                  </a:txBody>
                </a:tc>
                <a:tc>
                  <a:txBody>
                    <a:bodyPr/>
                    <a:lstStyle/>
                    <a:p>
                      <a:pPr lvl="0" indent="0" marL="0">
                        <a:buNone/>
                      </a:pPr>
                      <a:r>
                        <a:rPr/>
                        <a:t>T3 or N1</a:t>
                      </a:r>
                    </a:p>
                  </a:txBody>
                </a:tc>
                <a:tc>
                  <a:txBody>
                    <a:bodyPr/>
                    <a:lstStyle/>
                    <a:p>
                      <a:pPr lvl="0" indent="0" marL="0">
                        <a:buNone/>
                      </a:pPr>
                      <a:r>
                        <a:rPr/>
                        <a:t>Preoperative therapy Surgery</a:t>
                      </a:r>
                    </a:p>
                  </a:txBody>
                </a:tc>
              </a:tr>
              <a:tr h="0">
                <a:tc>
                  <a:txBody>
                    <a:bodyPr/>
                    <a:lstStyle/>
                    <a:p>
                      <a:pPr lvl="0" indent="0" marL="0">
                        <a:buNone/>
                      </a:pPr>
                      <a:r>
                        <a:rPr/>
                        <a:t>Metastatic</a:t>
                      </a:r>
                    </a:p>
                  </a:txBody>
                </a:tc>
                <a:tc>
                  <a:txBody>
                    <a:bodyPr/>
                    <a:lstStyle/>
                    <a:p>
                      <a:pPr lvl="0" indent="0" marL="0">
                        <a:buNone/>
                      </a:pPr>
                      <a:r>
                        <a:rPr/>
                        <a:t>M1</a:t>
                      </a:r>
                    </a:p>
                  </a:txBody>
                </a:tc>
                <a:tc>
                  <a:txBody>
                    <a:bodyPr/>
                    <a:lstStyle/>
                    <a:p>
                      <a:pPr lvl="0" indent="0" marL="0">
                        <a:buNone/>
                      </a:pPr>
                      <a:r>
                        <a:rPr/>
                        <a:t>Chemotherapy</a:t>
                      </a:r>
                    </a:p>
                  </a:txBody>
                </a:tc>
              </a:tr>
            </a:tbl>
          </a:graphicData>
        </a:graphic>
      </p:graphicFrame>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often have localized spread of cancer cells in the surrounding area</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p:txBody>
      </p:sp>
      <p:pic>
        <p:nvPicPr>
          <p:cNvPr descr="https://deidt7p41jzcy.cloudfront.net/Eso_tumor100_resection_intra.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If locally-advanced cancers are treated with surgery alone…</a:t>
            </a:r>
          </a:p>
          <a:p>
            <a:pPr lvl="0" indent="0" marL="0">
              <a:buNone/>
            </a:pPr>
            <a:r>
              <a:rPr/>
              <a:t>There is a risk that cancer cells can be left behind</a:t>
            </a:r>
          </a:p>
        </p:txBody>
      </p:sp>
      <p:pic>
        <p:nvPicPr>
          <p:cNvPr descr="https://deidt7p41jzcy.cloudfront.net/Eso_tumor100_resection_post.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 for Locally-Advanced Cancers</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1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4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It is helpful to start with therapy </a:t>
            </a:r>
            <a:r>
              <a:rPr i="1"/>
              <a:t>before</a:t>
            </a:r>
            <a:r>
              <a:rPr/>
              <a:t> surgery that will shrink the cancer.</a:t>
            </a:r>
          </a:p>
        </p:txBody>
      </p:sp>
      <p:pic>
        <p:nvPicPr>
          <p:cNvPr descr="https://deidt7p41jzcy.cloudfront.net/Eso_Tumor_00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 after 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p:txBody>
      </p:sp>
      <p:pic>
        <p:nvPicPr>
          <p:cNvPr descr="https://deidt7p41jzcy.cloudfront.net/Eso_tumor00_resection1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Preoperative Therapy</a:t>
            </a:r>
          </a:p>
        </p:txBody>
      </p:sp>
      <p:sp>
        <p:nvSpPr>
          <p:cNvPr id="3" name="Content Placeholder 2"/>
          <p:cNvSpPr>
            <a:spLocks noGrp="1"/>
          </p:cNvSpPr>
          <p:nvPr>
            <p:ph idx="1" sz="half"/>
          </p:nvPr>
        </p:nvSpPr>
        <p:spPr/>
        <p:txBody>
          <a:bodyPr/>
          <a:lstStyle/>
          <a:p>
            <a:pPr lvl="0" indent="0" marL="0">
              <a:buNone/>
            </a:pPr>
            <a:r>
              <a:rPr/>
              <a:t>When surgery is then performed…</a:t>
            </a:r>
          </a:p>
          <a:p>
            <a:pPr lvl="0" indent="0" marL="0">
              <a:buNone/>
            </a:pPr>
            <a:r>
              <a:rPr/>
              <a:t>The risk of cancer recurrence is minimized</a:t>
            </a:r>
          </a:p>
        </p:txBody>
      </p:sp>
      <p:pic>
        <p:nvPicPr>
          <p:cNvPr descr="https://deidt7p41jzcy.cloudfront.net/Eso_tumor00_resection2_1600.png" id="0" name="Picture 1"/>
          <p:cNvPicPr>
            <a:picLocks noGrp="1" noChangeAspect="1"/>
          </p:cNvPicPr>
          <p:nvPr/>
        </p:nvPicPr>
        <p:blipFill>
          <a:blip r:embed="rId2"/>
          <a:stretch>
            <a:fillRect/>
          </a:stretch>
        </p:blipFill>
        <p:spPr bwMode="auto">
          <a:xfrm>
            <a:off x="5156200" y="1193800"/>
            <a:ext cx="30099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Over 10 years ago, researchers in the Netherlands took 363 patients with esophageal cancer and divided them into two groups. The two groups were treated differently:</a:t>
                </a:r>
                <a:br/>
              </a:p>
              <a:p>
                <a:pPr lvl="0" indent="0" marL="0">
                  <a:buNone/>
                </a:pPr>
                <a:r>
                  <a:rPr b="1"/>
                  <a:t>Surgery Alone</a:t>
                </a:r>
              </a:p>
              <a:p>
                <a:pPr lvl="0" indent="0" marL="0">
                  <a:buNone/>
                </a:pPr>
                <a:r>
                  <a:rPr/>
                  <a:t>vs</a:t>
                </a:r>
              </a:p>
              <a:p>
                <a:pPr lvl="0" indent="0" marL="0">
                  <a:buNone/>
                </a:pPr>
                <a:r>
                  <a:rPr/>
                  <a:t>**Chemotherapy + Radiation </a:t>
                </a:r>
                <a14:m>
                  <m:oMath xmlns:m="http://schemas.openxmlformats.org/officeDocument/2006/math">
                    <m:r>
                      <m:rPr>
                        <m:sty m:val="p"/>
                      </m:rPr>
                      <m:t>→</m:t>
                    </m:r>
                  </m:oMath>
                </a14:m>
                <a:r>
                  <a:rPr/>
                  <a:t> Surgery</a:t>
                </a:r>
              </a:p>
            </p:txBody>
          </p:sp>
        </mc:Choice>
      </mc:AlternateContent>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results were quite dramatic: The group that was treated with all three therapies, chemotherapy and radiation and surgery, lived on average twice a long as patients who had surgery alone.</a:t>
                </a:r>
              </a:p>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(or CT) 4 weeks after the end of radiation</a:t>
            </a:r>
          </a:p>
          <a:p>
            <a:pPr lvl="0"/>
            <a:r>
              <a:rPr/>
              <a:t>Surgery 8 weeks after the end of radiation</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Adenocarcinoma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For patients with </a:t>
                </a:r>
                <a:r>
                  <a:rPr i="1"/>
                  <a:t>adenocarcinoma</a:t>
                </a:r>
                <a:r>
                  <a:rPr/>
                  <a:t> another option is “sandwich” chemotherapy administered before and after surgery:</a:t>
                </a:r>
              </a:p>
              <a:p>
                <a:pPr lvl="0" indent="0" marL="0">
                  <a:buNone/>
                </a:pPr>
                <a:br/>
              </a:p>
              <a:p>
                <a:pPr lvl="0" indent="0" marL="0">
                  <a:buNone/>
                </a:pPr>
                <a:r>
                  <a:rPr/>
                  <a:t>Chemotherapy (8 weeks) </a:t>
                </a:r>
                <a14:m>
                  <m:oMath xmlns:m="http://schemas.openxmlformats.org/officeDocument/2006/math">
                    <m:r>
                      <m:rPr>
                        <m:sty m:val="p"/>
                      </m:rPr>
                      <m:t>→</m:t>
                    </m:r>
                  </m:oMath>
                </a14:m>
                <a:r>
                  <a:rPr/>
                  <a:t> Surgery Chemotherapy (8 weeks)</a:t>
                </a:r>
              </a:p>
              <a:p>
                <a:pPr lvl="0" indent="0" marL="0">
                  <a:buNone/>
                </a:pPr>
                <a:br/>
              </a:p>
              <a:p>
                <a:pPr lvl="0" indent="0" marL="0">
                  <a:buNone/>
                </a:pPr>
                <a:r>
                  <a:rPr/>
                  <a:t>Two different drug combinations can be used:</a:t>
                </a:r>
              </a:p>
              <a:p>
                <a:pPr lvl="0"/>
                <a:r>
                  <a:rPr/>
                  <a:t>FLOT</a:t>
                </a:r>
              </a:p>
              <a:p>
                <a:pPr lvl="0"/>
                <a:r>
                  <a:rPr/>
                  <a:t>FOLFOX</a:t>
                </a:r>
              </a:p>
            </p:txBody>
          </p:sp>
        </mc:Choice>
      </mc:AlternateContent>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br/>
          </a:p>
          <a:p>
            <a:pPr lvl="0" indent="0" marL="0">
              <a:buNone/>
            </a:pPr>
            <a:r>
              <a:rPr/>
              <a:t>There are two common types of esophageal cancer</a:t>
            </a:r>
          </a:p>
          <a:p>
            <a:pPr lvl="0"/>
            <a:r>
              <a:rPr/>
              <a:t>Adenocarcinoma</a:t>
            </a:r>
          </a:p>
          <a:p>
            <a:pPr lvl="0"/>
            <a:r>
              <a:rPr/>
              <a:t>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“Sandwich” Chemotherapy Drugs</a:t>
            </a:r>
          </a:p>
        </p:txBody>
      </p:sp>
      <p:sp>
        <p:nvSpPr>
          <p:cNvPr id="3" name="Content Placeholder 2"/>
          <p:cNvSpPr>
            <a:spLocks noGrp="1"/>
          </p:cNvSpPr>
          <p:nvPr>
            <p:ph idx="1" sz="half"/>
          </p:nvPr>
        </p:nvSpPr>
        <p:spPr/>
        <p:txBody>
          <a:bodyPr/>
          <a:lstStyle/>
          <a:p>
            <a:pPr lvl="0" indent="0" marL="0">
              <a:buNone/>
            </a:pPr>
            <a:r>
              <a:rPr b="1"/>
              <a:t>FLOT</a:t>
            </a:r>
          </a:p>
          <a:p>
            <a:pPr lvl="0"/>
            <a:r>
              <a:rPr/>
              <a:t>5-FU</a:t>
            </a:r>
          </a:p>
          <a:p>
            <a:pPr lvl="0"/>
            <a:r>
              <a:rPr/>
              <a:t>Leucovorion</a:t>
            </a:r>
          </a:p>
          <a:p>
            <a:pPr lvl="0"/>
            <a:r>
              <a:rPr/>
              <a:t>Oxaliplatin</a:t>
            </a:r>
          </a:p>
          <a:p>
            <a:pPr lvl="0"/>
            <a:r>
              <a:rPr/>
              <a:t>Taxotere</a:t>
            </a:r>
          </a:p>
        </p:txBody>
      </p:sp>
      <p:sp>
        <p:nvSpPr>
          <p:cNvPr id="4" name="Content Placeholder 3"/>
          <p:cNvSpPr>
            <a:spLocks noGrp="1"/>
          </p:cNvSpPr>
          <p:nvPr>
            <p:ph idx="2" sz="half"/>
          </p:nvPr>
        </p:nvSpPr>
        <p:spPr/>
        <p:txBody>
          <a:bodyPr/>
          <a:lstStyle/>
          <a:p>
            <a:pPr lvl="0" indent="0" marL="0">
              <a:buNone/>
            </a:pPr>
            <a:r>
              <a:rPr b="1"/>
              <a:t>FOLFOX</a:t>
            </a:r>
          </a:p>
          <a:p>
            <a:pPr lvl="0"/>
            <a:r>
              <a:rPr/>
              <a:t>5-FU</a:t>
            </a:r>
          </a:p>
          <a:p>
            <a:pPr lvl="0"/>
            <a:r>
              <a:rPr/>
              <a:t>Leucovorin</a:t>
            </a:r>
          </a:p>
          <a:p>
            <a:pPr lvl="0"/>
            <a:r>
              <a:rPr/>
              <a:t>Oxaliplatin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Adenocarcinoma Treatment Options</a:t>
            </a:r>
          </a:p>
        </p:txBody>
      </p:sp>
      <p:sp>
        <p:nvSpPr>
          <p:cNvPr id="3" name="Content Placeholder 2"/>
          <p:cNvSpPr>
            <a:spLocks noGrp="1"/>
          </p:cNvSpPr>
          <p:nvPr>
            <p:ph idx="1" sz="half"/>
          </p:nvPr>
        </p:nvSpPr>
        <p:spPr/>
        <p:txBody>
          <a:bodyPr/>
          <a:lstStyle/>
          <a:p>
            <a:pPr lvl="0" indent="0" marL="0">
              <a:buNone/>
            </a:pPr>
            <a:r>
              <a:rPr b="1"/>
              <a:t>Chemo + Radiation</a:t>
            </a:r>
          </a:p>
          <a:p>
            <a:pPr lvl="0"/>
            <a:r>
              <a:rPr/>
              <a:t>Chemo + Radiation (6 weeks)</a:t>
            </a:r>
          </a:p>
          <a:p>
            <a:pPr lvl="0"/>
            <a:r>
              <a:rPr/>
              <a:t>Surgery</a:t>
            </a:r>
          </a:p>
        </p:txBody>
      </p:sp>
      <p:sp>
        <p:nvSpPr>
          <p:cNvPr id="4" name="Content Placeholder 3"/>
          <p:cNvSpPr>
            <a:spLocks noGrp="1"/>
          </p:cNvSpPr>
          <p:nvPr>
            <p:ph idx="2" sz="half"/>
          </p:nvPr>
        </p:nvSpPr>
        <p:spPr/>
        <p:txBody>
          <a:bodyPr/>
          <a:lstStyle/>
          <a:p>
            <a:pPr lvl="0" indent="0" marL="0">
              <a:buNone/>
            </a:pPr>
            <a:r>
              <a:rPr b="1"/>
              <a:t>Chemotherapy</a:t>
            </a:r>
          </a:p>
          <a:p>
            <a:pPr lvl="0"/>
            <a:r>
              <a:rPr/>
              <a:t>Chemotherapy (8 weeks)</a:t>
            </a:r>
          </a:p>
          <a:p>
            <a:pPr lvl="0"/>
            <a:r>
              <a:rPr/>
              <a:t>Surgery</a:t>
            </a:r>
          </a:p>
          <a:p>
            <a:pPr lvl="0"/>
            <a:r>
              <a:rPr/>
              <a:t>Chemotherapy (8 weeks)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https://deidt7p41jzcy.cloudfront.net/peripheral-venous-catheter-427167-7_960_720-pixabay.jpg" id="0" name="Picture 1"/>
          <p:cNvPicPr>
            <a:picLocks noGrp="1" noChangeAspect="1"/>
          </p:cNvPicPr>
          <p:nvPr/>
        </p:nvPicPr>
        <p:blipFill>
          <a:blip r:embed="rId2"/>
          <a:stretch>
            <a:fillRect/>
          </a:stretch>
        </p:blipFill>
        <p:spPr bwMode="auto">
          <a:xfrm>
            <a:off x="5397500" y="1193800"/>
            <a:ext cx="2540000" cy="33909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https://deidt7p41jzcy.cloudfront.net/comm_picc.jpeg" id="0" name="Picture 1"/>
          <p:cNvPicPr>
            <a:picLocks noGrp="1" noChangeAspect="1"/>
          </p:cNvPicPr>
          <p:nvPr/>
        </p:nvPicPr>
        <p:blipFill>
          <a:blip r:embed="rId2"/>
          <a:stretch>
            <a:fillRect/>
          </a:stretch>
        </p:blipFill>
        <p:spPr bwMode="auto">
          <a:xfrm>
            <a:off x="4648200" y="1397000"/>
            <a:ext cx="4038600" cy="29845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https://deidt7p41jzcy.cloudfront.net/cv_port.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https://deidt7p41jzcy.cloudfront.net/cv_port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https://deidt7p41jzcy.cloudfront.net/cv_port_detail_1700.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a:p>
            <a:pPr lvl="0" indent="0" marL="0">
              <a:buNone/>
            </a:pPr>
            <a:r>
              <a:rPr/>
              <a:t>Surgery is typically performed 4-8 weeks after therapy, once recovered</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upont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Lyaers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of the Esophagus and Gastroesophageal Junction</dc:title>
  <dc:creator/>
  <cp:keywords/>
  <dcterms:created xsi:type="dcterms:W3CDTF">2024-10-23T18:59:29Z</dcterms:created>
  <dcterms:modified xsi:type="dcterms:W3CDTF">2024-10-23T18:59:29Z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